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146" r:id="rId2"/>
    <p:sldMasterId id="2147484283" r:id="rId3"/>
  </p:sldMasterIdLst>
  <p:notesMasterIdLst>
    <p:notesMasterId r:id="rId17"/>
  </p:notesMasterIdLst>
  <p:sldIdLst>
    <p:sldId id="257" r:id="rId4"/>
    <p:sldId id="398" r:id="rId5"/>
    <p:sldId id="419" r:id="rId6"/>
    <p:sldId id="428" r:id="rId7"/>
    <p:sldId id="394" r:id="rId8"/>
    <p:sldId id="430" r:id="rId9"/>
    <p:sldId id="436" r:id="rId10"/>
    <p:sldId id="435" r:id="rId11"/>
    <p:sldId id="439" r:id="rId12"/>
    <p:sldId id="433" r:id="rId13"/>
    <p:sldId id="429" r:id="rId14"/>
    <p:sldId id="434" r:id="rId15"/>
    <p:sldId id="43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C59A7-B8C7-4D4B-B88A-CBC07898CCC4}" type="datetimeFigureOut">
              <a:rPr lang="en-GB" smtClean="0"/>
              <a:t>09/04/2018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8DD60-BF88-4341-B185-DA2BAB84E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7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(rate of falls &amp; 10 days)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7E450-6DF0-4865-9C93-F4F1549764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7560000" cy="18000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3240000"/>
            <a:ext cx="7560000" cy="751257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3992400"/>
            <a:ext cx="4359965" cy="480532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8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- Blank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0"/>
          </a:xfrm>
          <a:prstGeom prst="rect">
            <a:avLst/>
          </a:prstGeom>
        </p:spPr>
      </p:pic>
      <p:sp>
        <p:nvSpPr>
          <p:cNvPr id="14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1410346" y="2272944"/>
            <a:ext cx="6283677" cy="1958579"/>
          </a:xfrm>
        </p:spPr>
        <p:txBody>
          <a:bodyPr anchor="t">
            <a:noAutofit/>
          </a:bodyPr>
          <a:lstStyle>
            <a:lvl1pPr marL="0" indent="0" rtl="0">
              <a:buFontTx/>
              <a:buNone/>
              <a:defRPr lang="en-GB" sz="2000" b="1" i="0" u="none" strike="noStrike" baseline="0" smtClean="0">
                <a:latin typeface="+mn-lt"/>
              </a:defRPr>
            </a:lvl1pPr>
          </a:lstStyle>
          <a:p>
            <a:pPr lvl="0"/>
            <a:r>
              <a:rPr lang="en-US" dirty="0" smtClean="0"/>
              <a:t>For more information and support about how to use the NHS </a:t>
            </a:r>
            <a:r>
              <a:rPr lang="en-US" dirty="0" err="1" smtClean="0"/>
              <a:t>RightCare</a:t>
            </a:r>
            <a:r>
              <a:rPr lang="en-US" dirty="0" smtClean="0"/>
              <a:t> approach to get best value for your population, go to </a:t>
            </a:r>
            <a:r>
              <a:rPr lang="en-US" dirty="0" err="1" smtClean="0"/>
              <a:t>www.rightcare.nhs.uk</a:t>
            </a:r>
            <a:r>
              <a:rPr lang="en-US" dirty="0" smtClean="0"/>
              <a:t> or email us at </a:t>
            </a:r>
            <a:r>
              <a:rPr lang="en-US" dirty="0" err="1" smtClean="0"/>
              <a:t>rightcare@nhs.net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>
          <a:xfrm>
            <a:off x="457200" y="2092271"/>
            <a:ext cx="782664" cy="78266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14252" y="2079475"/>
            <a:ext cx="495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800" b="1" dirty="0" err="1">
                <a:solidFill>
                  <a:srgbClr val="FFFFFF"/>
                </a:solidFill>
              </a:rPr>
              <a:t>i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02228" y="63913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GB" sz="1200" dirty="0">
                <a:solidFill>
                  <a:srgbClr val="FFFFFF"/>
                </a:solidFill>
                <a:ea typeface="HGSMinchoE" charset="-128"/>
                <a:cs typeface="Times New Roman" charset="0"/>
              </a:rPr>
              <a:t>NHS </a:t>
            </a:r>
            <a:r>
              <a:rPr lang="en-GB" sz="1200" dirty="0" err="1">
                <a:solidFill>
                  <a:srgbClr val="FFFFFF"/>
                </a:solidFill>
                <a:ea typeface="HGSMinchoE" charset="-128"/>
                <a:cs typeface="Times New Roman" charset="0"/>
              </a:rPr>
              <a:t>RightCare</a:t>
            </a:r>
            <a:r>
              <a:rPr lang="en-GB" sz="1200" dirty="0">
                <a:solidFill>
                  <a:srgbClr val="FFFFFF"/>
                </a:solidFill>
                <a:ea typeface="HGSMinchoE" charset="-128"/>
                <a:cs typeface="Times New Roman" charset="0"/>
              </a:rPr>
              <a:t> is a programme of NHS England</a:t>
            </a:r>
            <a:endParaRPr lang="en-GB" sz="1200" dirty="0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59D5C-7180-4EB4-ABAC-B8291AE4A24B}" type="datetimeFigureOut">
              <a:rPr lang="en-US" smtClean="0"/>
              <a:pPr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6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6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19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1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4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45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7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7560000" cy="18000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3240000"/>
            <a:ext cx="7560000" cy="99152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6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3992400"/>
            <a:ext cx="4359965" cy="36103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9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88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6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36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4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7560000" cy="18000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3240000"/>
            <a:ext cx="7560000" cy="751257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3992400"/>
            <a:ext cx="4359965" cy="480532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163494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7560000" cy="18000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3240000"/>
            <a:ext cx="7560000" cy="99152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6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3992400"/>
            <a:ext cx="4359965" cy="36103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326939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tar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7560000" cy="18000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3240000"/>
            <a:ext cx="7560000" cy="99152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6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3992400"/>
            <a:ext cx="4359965" cy="36103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346289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49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63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lligenc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9" y="255293"/>
            <a:ext cx="2047742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3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tar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440000"/>
            <a:ext cx="7560000" cy="18000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3240000"/>
            <a:ext cx="7560000" cy="99152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6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3992400"/>
            <a:ext cx="4359965" cy="361031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2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9" y="255293"/>
            <a:ext cx="2047742" cy="2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95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lementatio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" y="255293"/>
            <a:ext cx="2047735" cy="2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8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- Fixe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457200" y="2092271"/>
            <a:ext cx="782664" cy="78266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14252" y="2079475"/>
            <a:ext cx="495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800" b="1" dirty="0" err="1">
                <a:solidFill>
                  <a:srgbClr val="FFFFFF"/>
                </a:solidFill>
              </a:rPr>
              <a:t>i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10345" y="2288326"/>
            <a:ext cx="6283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="1" dirty="0">
                <a:solidFill>
                  <a:srgbClr val="FFFFFF"/>
                </a:solidFill>
              </a:rPr>
              <a:t>For more information and support about how to use the NHS </a:t>
            </a:r>
            <a:r>
              <a:rPr lang="en-US" sz="2000" b="1" dirty="0" err="1">
                <a:solidFill>
                  <a:srgbClr val="FFFFFF"/>
                </a:solidFill>
              </a:rPr>
              <a:t>RightCare</a:t>
            </a:r>
            <a:r>
              <a:rPr lang="en-US" sz="2000" b="1" dirty="0">
                <a:solidFill>
                  <a:srgbClr val="FFFFFF"/>
                </a:solidFill>
              </a:rPr>
              <a:t> approach to get best value for your population, go to </a:t>
            </a:r>
            <a:r>
              <a:rPr lang="en-US" sz="2000" b="1" dirty="0" err="1">
                <a:solidFill>
                  <a:srgbClr val="FFFFFF"/>
                </a:solidFill>
              </a:rPr>
              <a:t>www.rightcare.nhs.uk</a:t>
            </a:r>
            <a:r>
              <a:rPr lang="en-US" sz="2000" b="1" dirty="0">
                <a:solidFill>
                  <a:srgbClr val="FFFFFF"/>
                </a:solidFill>
              </a:rPr>
              <a:t> or email us at </a:t>
            </a:r>
            <a:r>
              <a:rPr lang="en-US" sz="2000" b="1" dirty="0" err="1">
                <a:solidFill>
                  <a:srgbClr val="FFFFFF"/>
                </a:solidFill>
              </a:rPr>
              <a:t>rightcare@nhs.net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502228" y="63913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GB" sz="1200" dirty="0">
                <a:solidFill>
                  <a:srgbClr val="FFFFFF"/>
                </a:solidFill>
                <a:ea typeface="HGSMinchoE" charset="-128"/>
                <a:cs typeface="Times New Roman" charset="0"/>
              </a:rPr>
              <a:t>NHS </a:t>
            </a:r>
            <a:r>
              <a:rPr lang="en-GB" sz="1200" dirty="0" err="1">
                <a:solidFill>
                  <a:srgbClr val="FFFFFF"/>
                </a:solidFill>
                <a:ea typeface="HGSMinchoE" charset="-128"/>
                <a:cs typeface="Times New Roman" charset="0"/>
              </a:rPr>
              <a:t>RightCare</a:t>
            </a:r>
            <a:r>
              <a:rPr lang="en-GB" sz="1200" dirty="0">
                <a:solidFill>
                  <a:srgbClr val="FFFFFF"/>
                </a:solidFill>
                <a:ea typeface="HGSMinchoE" charset="-128"/>
                <a:cs typeface="Times New Roman" charset="0"/>
              </a:rPr>
              <a:t> is a programme of NHS England</a:t>
            </a:r>
            <a:endParaRPr lang="en-GB" sz="1200" dirty="0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83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- Blank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0"/>
          </a:xfrm>
          <a:prstGeom prst="rect">
            <a:avLst/>
          </a:prstGeom>
        </p:spPr>
      </p:pic>
      <p:sp>
        <p:nvSpPr>
          <p:cNvPr id="14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1410346" y="2272944"/>
            <a:ext cx="6283677" cy="1958579"/>
          </a:xfrm>
        </p:spPr>
        <p:txBody>
          <a:bodyPr anchor="t">
            <a:noAutofit/>
          </a:bodyPr>
          <a:lstStyle>
            <a:lvl1pPr marL="0" indent="0" rtl="0">
              <a:buFontTx/>
              <a:buNone/>
              <a:defRPr lang="en-GB" sz="2000" b="1" i="0" u="none" strike="noStrike" baseline="0" smtClean="0">
                <a:latin typeface="+mn-lt"/>
              </a:defRPr>
            </a:lvl1pPr>
          </a:lstStyle>
          <a:p>
            <a:pPr lvl="0"/>
            <a:r>
              <a:rPr lang="en-US" dirty="0"/>
              <a:t>For more information and support about how to use the NHS </a:t>
            </a:r>
            <a:r>
              <a:rPr lang="en-US" dirty="0" err="1"/>
              <a:t>RightCare</a:t>
            </a:r>
            <a:r>
              <a:rPr lang="en-US" dirty="0"/>
              <a:t> approach to get best value for your population, go to </a:t>
            </a:r>
            <a:r>
              <a:rPr lang="en-US" dirty="0" err="1"/>
              <a:t>www.rightcare.nhs.uk</a:t>
            </a:r>
            <a:r>
              <a:rPr lang="en-US" dirty="0"/>
              <a:t> or email us at </a:t>
            </a:r>
            <a:r>
              <a:rPr lang="en-US" dirty="0" err="1"/>
              <a:t>rightcare@nhs.net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>
          <a:xfrm>
            <a:off x="457200" y="2092271"/>
            <a:ext cx="782664" cy="78266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14252" y="2079475"/>
            <a:ext cx="495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800" b="1" dirty="0" err="1">
                <a:solidFill>
                  <a:srgbClr val="FFFFFF"/>
                </a:solidFill>
              </a:rPr>
              <a:t>i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502228" y="63913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GB" sz="1200" dirty="0">
                <a:solidFill>
                  <a:srgbClr val="FFFFFF"/>
                </a:solidFill>
                <a:ea typeface="HGSMinchoE" charset="-128"/>
                <a:cs typeface="Times New Roman" charset="0"/>
              </a:rPr>
              <a:t>NHS </a:t>
            </a:r>
            <a:r>
              <a:rPr lang="en-GB" sz="1200" dirty="0" err="1">
                <a:solidFill>
                  <a:srgbClr val="FFFFFF"/>
                </a:solidFill>
                <a:ea typeface="HGSMinchoE" charset="-128"/>
                <a:cs typeface="Times New Roman" charset="0"/>
              </a:rPr>
              <a:t>RightCare</a:t>
            </a:r>
            <a:r>
              <a:rPr lang="en-GB" sz="1200" dirty="0">
                <a:solidFill>
                  <a:srgbClr val="FFFFFF"/>
                </a:solidFill>
                <a:ea typeface="HGSMinchoE" charset="-128"/>
                <a:cs typeface="Times New Roman" charset="0"/>
              </a:rPr>
              <a:t> is a programme of NHS England</a:t>
            </a:r>
            <a:endParaRPr lang="en-GB" sz="1200" dirty="0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595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46529" y="6338796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2" y="252374"/>
            <a:ext cx="7678269" cy="6677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69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lligenc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9" y="255293"/>
            <a:ext cx="2047742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3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9" y="255293"/>
            <a:ext cx="2047742" cy="2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0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lementatio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57188" indent="-179388">
              <a:tabLst/>
              <a:defRPr/>
            </a:lvl2pPr>
            <a:lvl3pPr marL="536575" indent="-179388">
              <a:tabLst/>
              <a:defRPr/>
            </a:lvl3pPr>
            <a:lvl4pPr marL="715963" indent="-179388">
              <a:tabLst/>
              <a:defRPr/>
            </a:lvl4pPr>
            <a:lvl5pPr marL="889000" indent="-173038"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" y="255293"/>
            <a:ext cx="2047735" cy="2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7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- Fixed 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0"/>
          </a:xfrm>
          <a:prstGeom prst="rect">
            <a:avLst/>
          </a:prstGeom>
        </p:spPr>
      </p:pic>
      <p:sp>
        <p:nvSpPr>
          <p:cNvPr id="2" name="Oval 1"/>
          <p:cNvSpPr/>
          <p:nvPr userDrawn="1"/>
        </p:nvSpPr>
        <p:spPr>
          <a:xfrm>
            <a:off x="457200" y="2092271"/>
            <a:ext cx="782664" cy="782664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14252" y="2079475"/>
            <a:ext cx="495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800" b="1" dirty="0" err="1">
                <a:solidFill>
                  <a:srgbClr val="FFFFFF"/>
                </a:solidFill>
              </a:rPr>
              <a:t>i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10345" y="2288326"/>
            <a:ext cx="6283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="1" dirty="0">
                <a:solidFill>
                  <a:srgbClr val="FFFFFF"/>
                </a:solidFill>
              </a:rPr>
              <a:t>For more information and support about how to use the NHS </a:t>
            </a:r>
            <a:r>
              <a:rPr lang="en-US" sz="2000" b="1" dirty="0" err="1">
                <a:solidFill>
                  <a:srgbClr val="FFFFFF"/>
                </a:solidFill>
              </a:rPr>
              <a:t>RightCare</a:t>
            </a:r>
            <a:r>
              <a:rPr lang="en-US" sz="2000" b="1" dirty="0">
                <a:solidFill>
                  <a:srgbClr val="FFFFFF"/>
                </a:solidFill>
              </a:rPr>
              <a:t> approach to get best value for your population, go to </a:t>
            </a:r>
            <a:r>
              <a:rPr lang="en-US" sz="2000" b="1" dirty="0" err="1">
                <a:solidFill>
                  <a:srgbClr val="FFFFFF"/>
                </a:solidFill>
              </a:rPr>
              <a:t>www.rightcare.nhs.uk</a:t>
            </a:r>
            <a:r>
              <a:rPr lang="en-US" sz="2000" b="1" dirty="0">
                <a:solidFill>
                  <a:srgbClr val="FFFFFF"/>
                </a:solidFill>
              </a:rPr>
              <a:t> or email us at </a:t>
            </a:r>
            <a:r>
              <a:rPr lang="en-US" sz="2000" b="1" dirty="0" err="1">
                <a:solidFill>
                  <a:srgbClr val="FFFFFF"/>
                </a:solidFill>
              </a:rPr>
              <a:t>rightcare@nhs.net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502228" y="63913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GB" sz="1200" dirty="0">
                <a:solidFill>
                  <a:srgbClr val="FFFFFF"/>
                </a:solidFill>
                <a:ea typeface="HGSMinchoE" charset="-128"/>
                <a:cs typeface="Times New Roman" charset="0"/>
              </a:rPr>
              <a:t>NHS </a:t>
            </a:r>
            <a:r>
              <a:rPr lang="en-GB" sz="1200" dirty="0" err="1">
                <a:solidFill>
                  <a:srgbClr val="FFFFFF"/>
                </a:solidFill>
                <a:ea typeface="HGSMinchoE" charset="-128"/>
                <a:cs typeface="Times New Roman" charset="0"/>
              </a:rPr>
              <a:t>RightCare</a:t>
            </a:r>
            <a:r>
              <a:rPr lang="en-GB" sz="1200" dirty="0">
                <a:solidFill>
                  <a:srgbClr val="FFFFFF"/>
                </a:solidFill>
                <a:ea typeface="HGSMinchoE" charset="-128"/>
                <a:cs typeface="Times New Roman" charset="0"/>
              </a:rPr>
              <a:t> is a programme of NHS England</a:t>
            </a:r>
            <a:endParaRPr lang="en-GB" sz="1200" dirty="0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1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61E112CC-F5C7-5E43-8EAA-F554FEB5E453}" type="slidenum">
              <a:rPr lang="en-US" smtClean="0">
                <a:solidFill>
                  <a:srgbClr val="0072C6"/>
                </a:solidFill>
              </a:rPr>
              <a:pPr defTabSz="457200"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0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4295" r:id="rId11"/>
    <p:sldLayoutId id="21474842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2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7C59-EB32-41BE-91BF-35386FCE79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09/04/2018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6DD8-92BC-46A6-833A-A15F4EB7E37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6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61" y="6137"/>
            <a:ext cx="3370002" cy="15127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457200"/>
            <a:fld id="{61E112CC-F5C7-5E43-8EAA-F554FEB5E453}" type="slidenum">
              <a:rPr lang="en-US" smtClean="0">
                <a:solidFill>
                  <a:srgbClr val="0072C6"/>
                </a:solidFill>
              </a:rPr>
              <a:pPr defTabSz="457200"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" t="60453" r="6038" b="15420"/>
          <a:stretch/>
        </p:blipFill>
        <p:spPr>
          <a:xfrm>
            <a:off x="0" y="3654000"/>
            <a:ext cx="884682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7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2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Power of Variation &amp; Value of Nurses in the Community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/>
            </a:r>
            <a:br>
              <a:rPr lang="en-GB" sz="3200" dirty="0" smtClean="0"/>
            </a:br>
            <a:endParaRPr lang="en-US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67544" y="3068960"/>
            <a:ext cx="7560000" cy="751257"/>
          </a:xfrm>
        </p:spPr>
        <p:txBody>
          <a:bodyPr>
            <a:noAutofit/>
          </a:bodyPr>
          <a:lstStyle/>
          <a:p>
            <a:r>
              <a:rPr lang="en-GB" dirty="0" smtClean="0"/>
              <a:t>Michelle Mello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Clinical Lead, Personalised Care Group</a:t>
            </a:r>
          </a:p>
          <a:p>
            <a:r>
              <a:rPr lang="en-GB" dirty="0" smtClean="0"/>
              <a:t>Professor Muir Gray</a:t>
            </a:r>
          </a:p>
          <a:p>
            <a:r>
              <a:rPr lang="en-GB" dirty="0" smtClean="0"/>
              <a:t>Clinical Advisor, NHS RightCare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50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9403"/>
              </p:ext>
            </p:extLst>
          </p:nvPr>
        </p:nvGraphicFramePr>
        <p:xfrm>
          <a:off x="518613" y="1040487"/>
          <a:ext cx="8115023" cy="46140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7991"/>
                <a:gridCol w="2050538"/>
                <a:gridCol w="1886494"/>
              </a:tblGrid>
              <a:tr h="597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provider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£1,703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Ambulance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teams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£2,167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£1,334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Pharmacist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 ulcer pathway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£5,673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£505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613" y="5869172"/>
            <a:ext cx="8029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 the suboptimal scenario:</a:t>
            </a:r>
          </a:p>
          <a:p>
            <a:r>
              <a:rPr lang="en-GB" sz="1400" dirty="0"/>
              <a:t>-	Dressings represent £1,353 (24%) of the total costs versus £88 in the optimal pathway.</a:t>
            </a:r>
          </a:p>
          <a:p>
            <a:r>
              <a:rPr lang="en-GB" sz="1400" dirty="0"/>
              <a:t>-	Clinical time represents £2,139 (38%) of the total costs versus £195 in the optimal pathway.</a:t>
            </a:r>
          </a:p>
        </p:txBody>
      </p:sp>
    </p:spTree>
    <p:extLst>
      <p:ext uri="{BB962C8B-B14F-4D97-AF65-F5344CB8AC3E}">
        <p14:creationId xmlns:p14="http://schemas.microsoft.com/office/powerpoint/2010/main" val="11747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11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Implications for nurses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80295"/>
            <a:ext cx="8147248" cy="3950736"/>
          </a:xfrm>
        </p:spPr>
        <p:txBody>
          <a:bodyPr>
            <a:normAutofit fontScale="925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800" dirty="0"/>
              <a:t>Take a closer look at what we </a:t>
            </a:r>
            <a:r>
              <a:rPr lang="en-GB" sz="2800" dirty="0" smtClean="0"/>
              <a:t>do – know &amp; share the impact of what we do</a:t>
            </a:r>
            <a:endParaRPr lang="en-GB" sz="28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800" dirty="0"/>
              <a:t>Uncover activities that we need to change, add or take </a:t>
            </a:r>
            <a:r>
              <a:rPr lang="en-GB" sz="2800" dirty="0" smtClean="0"/>
              <a:t>away – use evidence &amp; best practice</a:t>
            </a:r>
            <a:endParaRPr lang="en-GB" sz="28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800" dirty="0"/>
              <a:t>Challenge established practice because we understand that service can be delivered in a better </a:t>
            </a:r>
            <a:r>
              <a:rPr lang="en-GB" sz="2800" dirty="0" smtClean="0"/>
              <a:t>way – drive optimal pathway development </a:t>
            </a:r>
            <a:endParaRPr lang="en-GB" sz="28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800" dirty="0" smtClean="0"/>
              <a:t>Use Leading Change, Adding Value as an enabler -use levers &amp; incentives to help get started  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12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matters to you?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25" y="1679575"/>
            <a:ext cx="4759999" cy="3951288"/>
          </a:xfrm>
        </p:spPr>
      </p:pic>
    </p:spTree>
    <p:extLst>
      <p:ext uri="{BB962C8B-B14F-4D97-AF65-F5344CB8AC3E}">
        <p14:creationId xmlns:p14="http://schemas.microsoft.com/office/powerpoint/2010/main" val="42654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531544"/>
            <a:ext cx="7356815" cy="667725"/>
          </a:xfrm>
        </p:spPr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For more information about Betty’s journey, NHS RightCare or long term conditions you can: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Email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2400" u="sng" dirty="0" smtClean="0">
                <a:solidFill>
                  <a:schemeClr val="tx2"/>
                </a:solidFill>
              </a:rPr>
              <a:t>rightcare@nhs.net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2400" u="sng" dirty="0" smtClean="0">
                <a:solidFill>
                  <a:schemeClr val="tx2"/>
                </a:solidFill>
              </a:rPr>
              <a:t>england.longtermconditions@nhs.net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2400" dirty="0" smtClean="0"/>
              <a:t>Visit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2400" u="sng" dirty="0">
                <a:solidFill>
                  <a:schemeClr val="tx2"/>
                </a:solidFill>
              </a:rPr>
              <a:t>https://www.england.nhs.uk/rightcare</a:t>
            </a:r>
            <a:r>
              <a:rPr lang="en-US" sz="2400" u="sng" dirty="0" smtClean="0">
                <a:solidFill>
                  <a:schemeClr val="tx2"/>
                </a:solidFill>
              </a:rPr>
              <a:t>/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2400" dirty="0" smtClean="0"/>
              <a:t>Tweet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2400" dirty="0" smtClean="0">
                <a:solidFill>
                  <a:schemeClr val="tx2"/>
                </a:solidFill>
              </a:rPr>
              <a:t>@NHSRightCare 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 rot="704132">
            <a:off x="4819904" y="545343"/>
            <a:ext cx="3816424" cy="538420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76200" dist="114300" dir="27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323850" y="188915"/>
            <a:ext cx="73485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rgbClr val="C0504D"/>
                </a:solidFill>
                <a:latin typeface="Calibri" pitchFamily="34" charset="0"/>
              </a:rPr>
              <a:t>Awareness is the </a:t>
            </a:r>
          </a:p>
          <a:p>
            <a:pPr eaLnBrk="1" hangingPunct="1"/>
            <a:r>
              <a:rPr lang="en-GB" sz="3600" b="1" dirty="0" smtClean="0">
                <a:solidFill>
                  <a:srgbClr val="C0504D"/>
                </a:solidFill>
                <a:latin typeface="Calibri" pitchFamily="34" charset="0"/>
              </a:rPr>
              <a:t>1</a:t>
            </a:r>
            <a:r>
              <a:rPr lang="en-GB" sz="3600" b="1" baseline="30000" dirty="0" smtClean="0">
                <a:solidFill>
                  <a:srgbClr val="C0504D"/>
                </a:solidFill>
                <a:latin typeface="Calibri" pitchFamily="34" charset="0"/>
              </a:rPr>
              <a:t>st </a:t>
            </a:r>
            <a:r>
              <a:rPr lang="en-GB" sz="3600" b="1" dirty="0" smtClean="0">
                <a:solidFill>
                  <a:srgbClr val="C0504D"/>
                </a:solidFill>
                <a:latin typeface="Calibri" pitchFamily="34" charset="0"/>
              </a:rPr>
              <a:t>step to population</a:t>
            </a:r>
          </a:p>
          <a:p>
            <a:pPr eaLnBrk="1" hangingPunct="1"/>
            <a:r>
              <a:rPr lang="en-GB" sz="3600" b="1" dirty="0" smtClean="0">
                <a:solidFill>
                  <a:srgbClr val="C0504D"/>
                </a:solidFill>
                <a:latin typeface="Calibri" pitchFamily="34" charset="0"/>
              </a:rPr>
              <a:t>healthcare</a:t>
            </a:r>
          </a:p>
          <a:p>
            <a:pPr eaLnBrk="1" hangingPunct="1"/>
            <a:r>
              <a:rPr lang="en-GB" sz="3600" b="1" dirty="0" smtClean="0">
                <a:solidFill>
                  <a:srgbClr val="C0504D"/>
                </a:solidFill>
                <a:latin typeface="Calibri" pitchFamily="34" charset="0"/>
              </a:rPr>
              <a:t>improvement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850" y="1981339"/>
            <a:ext cx="41761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rgbClr val="0070C0"/>
              </a:solidFill>
            </a:endParaRPr>
          </a:p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 smtClean="0">
                <a:solidFill>
                  <a:srgbClr val="0070C0"/>
                </a:solidFill>
              </a:rPr>
              <a:t>If </a:t>
            </a:r>
            <a:r>
              <a:rPr lang="en-GB" sz="2400" b="1" dirty="0">
                <a:solidFill>
                  <a:srgbClr val="0070C0"/>
                </a:solidFill>
              </a:rPr>
              <a:t>the existence of clinical and financial variation is unknown, the debate about whether it is unwarranted cannot take place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" y="4653136"/>
            <a:ext cx="5441717" cy="206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3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variation important?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80295"/>
            <a:ext cx="8003232" cy="395073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Some variation is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Optimal vs standard 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Links with overuse &amp; underuse which can lead to low value care (outcomes, experience &amp; cost)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As nurses we can directly influence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612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4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unwarranted variation?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80295"/>
            <a:ext cx="8147248" cy="395073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Where the variation can’t be explained and may have harmful consequences</a:t>
            </a:r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Help us understand the differences in: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how services are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the outcomes being achieved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what they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7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3" y="5077076"/>
            <a:ext cx="1798320" cy="1417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63" y="5077076"/>
            <a:ext cx="1331976" cy="1417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30" y="5077076"/>
            <a:ext cx="1325880" cy="1417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77" y="5077076"/>
            <a:ext cx="1325880" cy="1417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09" y="5077076"/>
            <a:ext cx="1325880" cy="1417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89" y="5077076"/>
            <a:ext cx="1316736" cy="1417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3" y="2105593"/>
            <a:ext cx="1798320" cy="1027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62" y="2105593"/>
            <a:ext cx="1612392" cy="10271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83" y="2105593"/>
            <a:ext cx="1670304" cy="10271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617" y="2108040"/>
            <a:ext cx="1670304" cy="10271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73" y="2108990"/>
            <a:ext cx="1673352" cy="10271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3" y="3132452"/>
            <a:ext cx="1798320" cy="19446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17" y="3132452"/>
            <a:ext cx="2164080" cy="19446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28" y="3132452"/>
            <a:ext cx="2231136" cy="19446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89" y="3132452"/>
            <a:ext cx="2231136" cy="19446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31" y="692696"/>
            <a:ext cx="1798320" cy="5364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62" y="1573711"/>
            <a:ext cx="6626352" cy="536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7" y="318682"/>
            <a:ext cx="7678337" cy="1002233"/>
          </a:xfrm>
          <a:solidFill>
            <a:schemeClr val="bg1"/>
          </a:solidFill>
        </p:spPr>
        <p:txBody>
          <a:bodyPr wrap="square" lIns="173875" tIns="69550" rIns="69550" bIns="69550" rtlCol="0">
            <a:spAutoFit/>
          </a:bodyPr>
          <a:lstStyle/>
          <a:p>
            <a:pPr defTabSz="914400"/>
            <a:r>
              <a:rPr lang="en-US" dirty="0"/>
              <a:t>NHS </a:t>
            </a:r>
            <a:r>
              <a:rPr lang="en-US" dirty="0" err="1"/>
              <a:t>RightCare’s</a:t>
            </a:r>
            <a:r>
              <a:rPr lang="en-US" dirty="0"/>
              <a:t> essentials </a:t>
            </a:r>
            <a:br>
              <a:rPr lang="en-US" dirty="0"/>
            </a:br>
            <a:r>
              <a:rPr lang="en-US" dirty="0"/>
              <a:t>of population healthcare</a:t>
            </a:r>
            <a:endParaRPr lang="en-GB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1" y="3711543"/>
            <a:ext cx="8428548" cy="18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>
                <a:solidFill>
                  <a:srgbClr val="0072C6"/>
                </a:solidFill>
              </a:rPr>
              <a:pPr/>
              <a:t>6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Betty’s story</a:t>
            </a:r>
            <a:endParaRPr lang="en-GB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06" y="1940479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4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712155"/>
            <a:ext cx="7356815" cy="667725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2614" y="1701208"/>
            <a:ext cx="7379480" cy="449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annual cost of managing wounds in the NHS and associated comorbidities is £5.3 </a:t>
            </a:r>
            <a:r>
              <a:rPr lang="en-GB" sz="2400" dirty="0" smtClean="0"/>
              <a:t>billion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1.5% of the UK population are estimated to have a leg </a:t>
            </a:r>
            <a:r>
              <a:rPr lang="en-GB" sz="2400" dirty="0" smtClean="0"/>
              <a:t>ulcer (of patients recorded in an NHS setting with a wound within one year)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There is evidence of unwarranted variation in the assessment and treatment of leg ulcers (see the main paper and the research studies referenced.)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Wound care is 39% of a district nursing service </a:t>
            </a:r>
            <a:r>
              <a:rPr lang="en-GB" sz="2400" dirty="0"/>
              <a:t>workload (NHS Benchmarking 2016 annual audit)</a:t>
            </a:r>
          </a:p>
        </p:txBody>
      </p:sp>
    </p:spTree>
    <p:extLst>
      <p:ext uri="{BB962C8B-B14F-4D97-AF65-F5344CB8AC3E}">
        <p14:creationId xmlns:p14="http://schemas.microsoft.com/office/powerpoint/2010/main" val="2047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5998746" y="1321181"/>
            <a:ext cx="2788771" cy="3595361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88626" y="1626005"/>
            <a:ext cx="2774373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3219421" y="1321181"/>
            <a:ext cx="2550697" cy="3574579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0740" y="1627390"/>
            <a:ext cx="2539378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0"/>
          <p:cNvGrpSpPr/>
          <p:nvPr/>
        </p:nvGrpSpPr>
        <p:grpSpPr>
          <a:xfrm>
            <a:off x="3219422" y="4866633"/>
            <a:ext cx="2550697" cy="1554480"/>
            <a:chOff x="3810000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2400" y="4800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Poorer  experience</a:t>
              </a:r>
              <a:endParaRPr lang="en-US" sz="2400" dirty="0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096000" y="4914133"/>
            <a:ext cx="2667000" cy="1554480"/>
            <a:chOff x="6096000" y="4343400"/>
            <a:chExt cx="1554480" cy="1554480"/>
          </a:xfrm>
          <a:solidFill>
            <a:schemeClr val="bg1">
              <a:lumMod val="95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0" name="Oval 19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4701099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</a:t>
              </a:r>
              <a:r>
                <a:rPr lang="en-US" sz="2400" dirty="0" smtClean="0"/>
                <a:t>oorer use of resources </a:t>
              </a:r>
              <a:endParaRPr lang="en-US" sz="2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35086" y="2264104"/>
            <a:ext cx="2853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Delayed assessment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Greater understanding </a:t>
            </a:r>
            <a:br>
              <a:rPr lang="en-US" sz="2000" dirty="0" smtClean="0"/>
            </a:br>
            <a:r>
              <a:rPr lang="en-US" sz="2000" dirty="0" smtClean="0"/>
              <a:t>of need is required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Poor impact on the patient and staff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102926" y="2253953"/>
            <a:ext cx="26410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Expensive dressings and treatment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Hospital costs</a:t>
            </a:r>
            <a:r>
              <a:rPr lang="en-US" sz="2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24816" y="109034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Prevention Focus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87435" y="1630446"/>
            <a:ext cx="22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Care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and quality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98746" y="1621117"/>
            <a:ext cx="2745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Funding and efficiency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388755" y="1321181"/>
            <a:ext cx="2556235" cy="3583328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82536" y="2268110"/>
            <a:ext cx="2384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Delayed healing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Increased side effects and complications 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393542" y="1630446"/>
            <a:ext cx="2551448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6880" y="1627390"/>
            <a:ext cx="255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Health and wellbeing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228600" y="4890383"/>
            <a:ext cx="2617264" cy="1554480"/>
            <a:chOff x="1291384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8" name="Oval 17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56028" y="4678809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Poorer outcomes </a:t>
              </a:r>
              <a:endParaRPr lang="en-US" sz="2400" dirty="0"/>
            </a:p>
          </p:txBody>
        </p:sp>
      </p:grpSp>
      <p:sp>
        <p:nvSpPr>
          <p:cNvPr id="30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dirty="0" smtClean="0"/>
              <a:t>Betty and the sub-optimal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5998746" y="1321181"/>
            <a:ext cx="2788771" cy="3595361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88626" y="1626004"/>
            <a:ext cx="2774373" cy="7123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3219421" y="1321181"/>
            <a:ext cx="2550697" cy="3574579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0740" y="1627389"/>
            <a:ext cx="2539378" cy="7109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0"/>
          <p:cNvGrpSpPr/>
          <p:nvPr/>
        </p:nvGrpSpPr>
        <p:grpSpPr>
          <a:xfrm>
            <a:off x="3219422" y="4866633"/>
            <a:ext cx="2550697" cy="1554480"/>
            <a:chOff x="3810000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2400" y="4800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Better experience</a:t>
              </a:r>
              <a:endParaRPr lang="en-US" sz="2400" dirty="0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096000" y="4914133"/>
            <a:ext cx="2667000" cy="1554480"/>
            <a:chOff x="6096000" y="4343400"/>
            <a:chExt cx="1554480" cy="1554480"/>
          </a:xfrm>
          <a:solidFill>
            <a:schemeClr val="bg1">
              <a:lumMod val="95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0" name="Oval 19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4701099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Better use of resources </a:t>
              </a:r>
              <a:endParaRPr lang="en-US" sz="2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87435" y="2556365"/>
            <a:ext cx="24173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Timely assessment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Greater understanding </a:t>
            </a:r>
            <a:br>
              <a:rPr lang="en-US" sz="2000" dirty="0" smtClean="0"/>
            </a:br>
            <a:r>
              <a:rPr lang="en-US" sz="2000" dirty="0" smtClean="0"/>
              <a:t>of need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108988" y="2571902"/>
            <a:ext cx="26410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Reduced dressing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Better organisation of care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816" y="109034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Prevention Focus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9490" y="177500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Care and quality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98747" y="1774686"/>
            <a:ext cx="2751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Funding and efficiency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388755" y="1321181"/>
            <a:ext cx="2556235" cy="3583328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3794" y="2556365"/>
            <a:ext cx="230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Faster healing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Reduced side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Timely 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393542" y="1630446"/>
            <a:ext cx="2551448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6880" y="1775005"/>
            <a:ext cx="255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Health and wellbeing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228600" y="4890383"/>
            <a:ext cx="2617264" cy="1554480"/>
            <a:chOff x="1291384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8" name="Oval 17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56028" y="4757591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Better outcomes </a:t>
              </a:r>
              <a:endParaRPr lang="en-US" sz="2400" dirty="0"/>
            </a:p>
          </p:txBody>
        </p:sp>
      </p:grpSp>
      <p:sp>
        <p:nvSpPr>
          <p:cNvPr id="30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Betty and the optimal pathway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30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 RightCare theme">
  <a:themeElements>
    <a:clrScheme name="NHS RightCare colour theme">
      <a:dk1>
        <a:srgbClr val="000000"/>
      </a:dk1>
      <a:lt1>
        <a:srgbClr val="FFFFFF"/>
      </a:lt1>
      <a:dk2>
        <a:srgbClr val="0072C6"/>
      </a:dk2>
      <a:lt2>
        <a:srgbClr val="78BE20"/>
      </a:lt2>
      <a:accent1>
        <a:srgbClr val="E8EDEE"/>
      </a:accent1>
      <a:accent2>
        <a:srgbClr val="768692"/>
      </a:accent2>
      <a:accent3>
        <a:srgbClr val="425563"/>
      </a:accent3>
      <a:accent4>
        <a:srgbClr val="003087"/>
      </a:accent4>
      <a:accent5>
        <a:srgbClr val="0072C6"/>
      </a:accent5>
      <a:accent6>
        <a:srgbClr val="00A9CE"/>
      </a:accent6>
      <a:hlink>
        <a:srgbClr val="005EB8"/>
      </a:hlink>
      <a:folHlink>
        <a:srgbClr val="4255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NHS RightCare theme">
  <a:themeElements>
    <a:clrScheme name="NHS RightCare colour theme">
      <a:dk1>
        <a:srgbClr val="000000"/>
      </a:dk1>
      <a:lt1>
        <a:srgbClr val="FFFFFF"/>
      </a:lt1>
      <a:dk2>
        <a:srgbClr val="0072C6"/>
      </a:dk2>
      <a:lt2>
        <a:srgbClr val="78BE20"/>
      </a:lt2>
      <a:accent1>
        <a:srgbClr val="E8EDEE"/>
      </a:accent1>
      <a:accent2>
        <a:srgbClr val="768692"/>
      </a:accent2>
      <a:accent3>
        <a:srgbClr val="425563"/>
      </a:accent3>
      <a:accent4>
        <a:srgbClr val="003087"/>
      </a:accent4>
      <a:accent5>
        <a:srgbClr val="0072C6"/>
      </a:accent5>
      <a:accent6>
        <a:srgbClr val="00A9CE"/>
      </a:accent6>
      <a:hlink>
        <a:srgbClr val="005EB8"/>
      </a:hlink>
      <a:folHlink>
        <a:srgbClr val="4255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10871</TotalTime>
  <Words>472</Words>
  <Application>Microsoft Office PowerPoint</Application>
  <PresentationFormat>On-screen Show (4:3)</PresentationFormat>
  <Paragraphs>115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NHS RightCare theme</vt:lpstr>
      <vt:lpstr>5_Office Theme</vt:lpstr>
      <vt:lpstr>7_NHS RightCare theme</vt:lpstr>
      <vt:lpstr>Power of Variation &amp; Value of Nurses in the Community   </vt:lpstr>
      <vt:lpstr>PowerPoint Presentation</vt:lpstr>
      <vt:lpstr>Why is variation important?</vt:lpstr>
      <vt:lpstr>What is unwarranted variation?</vt:lpstr>
      <vt:lpstr>NHS RightCare’s essentials  of population healthcare</vt:lpstr>
      <vt:lpstr>Betty’s story</vt:lpstr>
      <vt:lpstr>Statistics</vt:lpstr>
      <vt:lpstr>Betty and the sub-optimal pathway</vt:lpstr>
      <vt:lpstr>Betty and the optimal pathway</vt:lpstr>
      <vt:lpstr>Financial information</vt:lpstr>
      <vt:lpstr>Implications for nurses </vt:lpstr>
      <vt:lpstr>What matters to you?</vt:lpstr>
      <vt:lpstr>Further information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RightCare Induction</dc:title>
  <dc:creator>Zawalnyski, Posy</dc:creator>
  <cp:lastModifiedBy>Michelle Mello</cp:lastModifiedBy>
  <cp:revision>102</cp:revision>
  <dcterms:created xsi:type="dcterms:W3CDTF">2016-09-19T13:54:18Z</dcterms:created>
  <dcterms:modified xsi:type="dcterms:W3CDTF">2018-04-09T11:52:19Z</dcterms:modified>
</cp:coreProperties>
</file>